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9" r:id="rId2"/>
    <p:sldId id="300" r:id="rId3"/>
    <p:sldId id="331" r:id="rId4"/>
    <p:sldId id="332" r:id="rId5"/>
    <p:sldId id="333" r:id="rId6"/>
    <p:sldId id="335" r:id="rId7"/>
    <p:sldId id="336" r:id="rId8"/>
    <p:sldId id="337" r:id="rId9"/>
    <p:sldId id="338" r:id="rId10"/>
    <p:sldId id="334" r:id="rId11"/>
    <p:sldId id="341" r:id="rId12"/>
    <p:sldId id="342" r:id="rId13"/>
    <p:sldId id="340" r:id="rId14"/>
    <p:sldId id="343" r:id="rId15"/>
    <p:sldId id="344" r:id="rId16"/>
    <p:sldId id="345" r:id="rId17"/>
    <p:sldId id="346" r:id="rId18"/>
    <p:sldId id="347" r:id="rId19"/>
    <p:sldId id="348" r:id="rId20"/>
    <p:sldId id="352" r:id="rId21"/>
    <p:sldId id="349" r:id="rId22"/>
    <p:sldId id="350" r:id="rId23"/>
    <p:sldId id="351" r:id="rId24"/>
    <p:sldId id="33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044" autoAdjust="0"/>
  </p:normalViewPr>
  <p:slideViewPr>
    <p:cSldViewPr snapToGrid="0" showGuides="1">
      <p:cViewPr varScale="1">
        <p:scale>
          <a:sx n="91" d="100"/>
          <a:sy n="91" d="100"/>
        </p:scale>
        <p:origin x="127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F01EA-FCD2-42A4-97DB-5664872C781A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8FE52-4E65-4E8E-9BBA-1AE0A9445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9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필요한 데이터를 뽑음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7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5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이런 코드를 써서 이런 결과그래프가 나왔다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877" y="2974310"/>
            <a:ext cx="1106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ea typeface="+mj-lt"/>
                <a:cs typeface="+mj-lt"/>
              </a:rPr>
              <a:t>COVID19</a:t>
            </a:r>
            <a:r>
              <a:rPr lang="ko-KR" altLang="en-US" sz="4800" b="1">
                <a:ea typeface="+mj-lt"/>
                <a:cs typeface="+mj-lt"/>
              </a:rPr>
              <a:t>에 따른 사업장 변화 추이 분석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420440" y="4198010"/>
            <a:ext cx="335112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2021.09.11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Mini Project2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smtClean="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조</a:t>
            </a:r>
            <a:r>
              <a:rPr lang="ko-KR" altLang="en-US" sz="2000" smtClean="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신나정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 김희수 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고형석 </a:t>
            </a:r>
            <a:endParaRPr lang="ko-KR" altLang="en-US" sz="20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bg1"/>
                </a:solidFill>
              </a:rPr>
              <a:t>미니프로젝트 </a:t>
            </a:r>
            <a:r>
              <a:rPr lang="en-US" altLang="ko-KR" sz="1400" spc="-150">
                <a:solidFill>
                  <a:schemeClr val="bg1"/>
                </a:solidFill>
              </a:rPr>
              <a:t>2</a:t>
            </a:r>
          </a:p>
          <a:p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88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업종별 연도기준 사업장 데이터 전처리 </a:t>
            </a:r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ko-KR" altLang="en-US" sz="1400">
                <a:solidFill>
                  <a:schemeClr val="accent4"/>
                </a:solidFill>
              </a:rPr>
              <a:t>데이터 전처리 중 이슈사항 발생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27846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사용 데이터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형식이 변화하는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2018.03 ~ 2020.03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2020.04 ~ 2021.06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2020.07</a:t>
            </a:r>
            <a:r>
              <a:rPr lang="ko-KR" altLang="en-US" sz="1400">
                <a:solidFill>
                  <a:schemeClr val="accent4"/>
                </a:solidFill>
              </a:rPr>
              <a:t> </a:t>
            </a:r>
            <a:r>
              <a:rPr lang="en-US" altLang="ko-KR" sz="1400">
                <a:solidFill>
                  <a:schemeClr val="accent4"/>
                </a:solidFill>
              </a:rPr>
              <a:t>~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세 구간에 거쳐 컬럼과 행 내용변화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각각 다른 열들을 기간별로 구분하며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코딩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31267" t="47954" r="31606" b="48658"/>
          <a:stretch/>
        </p:blipFill>
        <p:spPr>
          <a:xfrm>
            <a:off x="177487" y="4793175"/>
            <a:ext cx="6789882" cy="3486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7077" t="31103" r="24514" b="65394"/>
          <a:stretch/>
        </p:blipFill>
        <p:spPr>
          <a:xfrm>
            <a:off x="177487" y="5262724"/>
            <a:ext cx="7024380" cy="3603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700" y="444209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열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8262" y="568441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행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14667" t="39617" r="52879" b="57152"/>
          <a:stretch/>
        </p:blipFill>
        <p:spPr>
          <a:xfrm>
            <a:off x="27862" y="6032681"/>
            <a:ext cx="5935288" cy="3325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14758" t="42041" r="64152" b="54889"/>
          <a:stretch/>
        </p:blipFill>
        <p:spPr>
          <a:xfrm>
            <a:off x="27862" y="6432901"/>
            <a:ext cx="3857106" cy="3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6188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폐업한 사업장을 제외한 데이터 구분 뒤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정부 </a:t>
            </a:r>
            <a:r>
              <a:rPr lang="en-US" altLang="ko-KR" sz="1400">
                <a:solidFill>
                  <a:schemeClr val="accent4"/>
                </a:solidFill>
              </a:rPr>
              <a:t>24 </a:t>
            </a:r>
            <a:r>
              <a:rPr lang="ko-KR" altLang="en-US" sz="1400">
                <a:solidFill>
                  <a:schemeClr val="accent4"/>
                </a:solidFill>
              </a:rPr>
              <a:t>출처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  <a:r>
              <a:rPr lang="ko-KR" altLang="en-US" sz="1400">
                <a:solidFill>
                  <a:schemeClr val="accent4"/>
                </a:solidFill>
              </a:rPr>
              <a:t> 소상공인 확인요령을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기준으로 업종 별 데이터를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구분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중소기업이나 대기업 기준은 자산을 기준으로도 평가되기 때문에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</a:t>
            </a:r>
            <a:r>
              <a:rPr lang="ko-KR" altLang="en-US" sz="1400">
                <a:solidFill>
                  <a:schemeClr val="accent4"/>
                </a:solidFill>
              </a:rPr>
              <a:t>인원수로만 구분할 수 있는 소상공인만 적용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(</a:t>
            </a:r>
            <a:r>
              <a:rPr lang="ko-KR" altLang="en-US" sz="1400">
                <a:solidFill>
                  <a:schemeClr val="accent4"/>
                </a:solidFill>
              </a:rPr>
              <a:t>기준</a:t>
            </a:r>
            <a:r>
              <a:rPr lang="en-US" altLang="ko-KR" sz="1400">
                <a:solidFill>
                  <a:schemeClr val="accent4"/>
                </a:solidFill>
              </a:rPr>
              <a:t>) </a:t>
            </a:r>
            <a:r>
              <a:rPr lang="ko-KR" altLang="en-US" sz="1400">
                <a:solidFill>
                  <a:schemeClr val="accent4"/>
                </a:solidFill>
              </a:rPr>
              <a:t>제조업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건설업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운수업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광업 </a:t>
            </a:r>
            <a:r>
              <a:rPr lang="en-US" altLang="ko-KR" sz="1400">
                <a:solidFill>
                  <a:schemeClr val="accent4"/>
                </a:solidFill>
              </a:rPr>
              <a:t>:10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            기타 업종 </a:t>
            </a:r>
            <a:r>
              <a:rPr lang="en-US" altLang="ko-KR" sz="1400">
                <a:solidFill>
                  <a:schemeClr val="accent4"/>
                </a:solidFill>
              </a:rPr>
              <a:t>:5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9700" y="4060730"/>
            <a:ext cx="2182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소상공인 구분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0895" y="1743510"/>
            <a:ext cx="4738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기존의 분류체계가 너무 많아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업종 코드별로 </a:t>
            </a:r>
            <a:r>
              <a:rPr lang="en-US" altLang="ko-KR" sz="1400">
                <a:solidFill>
                  <a:schemeClr val="accent4"/>
                </a:solidFill>
              </a:rPr>
              <a:t>groupby </a:t>
            </a:r>
            <a:r>
              <a:rPr lang="ko-KR" altLang="en-US" sz="1400">
                <a:solidFill>
                  <a:schemeClr val="accent4"/>
                </a:solidFill>
              </a:rPr>
              <a:t>함수를 이용해 카운팅 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분류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20" y="2556660"/>
            <a:ext cx="3122358" cy="4301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0303" t="28788" r="54243" b="53111"/>
          <a:stretch/>
        </p:blipFill>
        <p:spPr>
          <a:xfrm>
            <a:off x="139700" y="4438958"/>
            <a:ext cx="6483928" cy="1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40044" y="6284422"/>
            <a:ext cx="1451956" cy="4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12303" t="31738" r="52697" b="15414"/>
          <a:stretch/>
        </p:blipFill>
        <p:spPr>
          <a:xfrm>
            <a:off x="139700" y="1979414"/>
            <a:ext cx="5286895" cy="449042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9700" y="1671637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[2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차분류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211498"/>
            <a:ext cx="5918420" cy="4517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1671637"/>
            <a:ext cx="2805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각 월별로 데이터 생성후 </a:t>
            </a:r>
            <a:r>
              <a:rPr lang="en-US" altLang="ko-KR" sz="1400">
                <a:solidFill>
                  <a:schemeClr val="accent4"/>
                </a:solidFill>
              </a:rPr>
              <a:t>concat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6665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코로나 이전과 이후를 중심으로 소상공인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8576" t="29402" r="54061" b="10314"/>
          <a:stretch/>
        </p:blipFill>
        <p:spPr>
          <a:xfrm>
            <a:off x="101600" y="2051287"/>
            <a:ext cx="6833062" cy="47491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2522" y="1743510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업종별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연도기준 사업장 데이터 시각화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10154" y="2491655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 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도출한 내용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4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46313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준비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소상공인이 아닌 전체 사업장 수를 지역별로 생성한 뒤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concat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각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시도별 </a:t>
            </a:r>
            <a:r>
              <a:rPr lang="en-US" altLang="ko-KR" sz="1400">
                <a:solidFill>
                  <a:schemeClr val="accent4"/>
                </a:solidFill>
              </a:rPr>
              <a:t>Geo </a:t>
            </a:r>
            <a:r>
              <a:rPr lang="ko-KR" altLang="en-US" sz="1400">
                <a:solidFill>
                  <a:schemeClr val="accent4"/>
                </a:solidFill>
              </a:rPr>
              <a:t>정보를 담고 있는 </a:t>
            </a:r>
            <a:r>
              <a:rPr lang="en-US" altLang="ko-KR" sz="1400">
                <a:solidFill>
                  <a:schemeClr val="accent4"/>
                </a:solidFill>
              </a:rPr>
              <a:t>json</a:t>
            </a:r>
            <a:r>
              <a:rPr lang="ko-KR" altLang="en-US" sz="1400">
                <a:solidFill>
                  <a:schemeClr val="accent4"/>
                </a:solidFill>
              </a:rPr>
              <a:t>파일 준비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2802827"/>
            <a:ext cx="3353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</a:t>
            </a:r>
            <a:r>
              <a:rPr lang="en-US" altLang="ko-KR" sz="1400">
                <a:solidFill>
                  <a:srgbClr val="5F5E58"/>
                </a:solidFill>
              </a:rPr>
              <a:t>folium</a:t>
            </a:r>
            <a:r>
              <a:rPr lang="ko-KR" altLang="en-US" sz="1400">
                <a:solidFill>
                  <a:srgbClr val="5F5E58"/>
                </a:solidFill>
              </a:rPr>
              <a:t>을 이용해 사업장 수 시각화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0393" t="62396" r="55789" b="7213"/>
          <a:stretch/>
        </p:blipFill>
        <p:spPr>
          <a:xfrm>
            <a:off x="5602776" y="2789949"/>
            <a:ext cx="6184671" cy="3126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0393" t="32505" r="63735" b="42551"/>
          <a:stretch/>
        </p:blipFill>
        <p:spPr>
          <a:xfrm>
            <a:off x="139701" y="3365752"/>
            <a:ext cx="4731558" cy="25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322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7556" y="174351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0483" t="55218" r="55606" b="17012"/>
          <a:stretch/>
        </p:blipFill>
        <p:spPr>
          <a:xfrm>
            <a:off x="5797556" y="2322628"/>
            <a:ext cx="6201667" cy="28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1967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그래프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3433" y="1792074"/>
            <a:ext cx="4281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265" t="9232" b="8990"/>
          <a:stretch/>
        </p:blipFill>
        <p:spPr>
          <a:xfrm>
            <a:off x="6683433" y="2322629"/>
            <a:ext cx="5324358" cy="2856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0536" t="37196" r="54772" b="21950"/>
          <a:stretch/>
        </p:blipFill>
        <p:spPr>
          <a:xfrm>
            <a:off x="162109" y="2174220"/>
            <a:ext cx="6344477" cy="42026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3433" y="5340446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</a:t>
            </a:r>
            <a:r>
              <a:rPr lang="en-US" altLang="ko-KR" sz="1400" b="1">
                <a:latin typeface="Arial (본문)"/>
              </a:rPr>
              <a:t>//</a:t>
            </a:r>
            <a:r>
              <a:rPr lang="ko-KR" altLang="en-US" sz="1400" b="1">
                <a:latin typeface="Arial (본문)"/>
              </a:rPr>
              <a:t>더블클릭하면 링크 이동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903189"/>
              </p:ext>
            </p:extLst>
          </p:nvPr>
        </p:nvGraphicFramePr>
        <p:xfrm>
          <a:off x="6916187" y="5634818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포장기 셸 개체" showAsIcon="1" r:id="rId6" imgW="922320" imgH="347400" progId="Package">
                  <p:embed/>
                </p:oleObj>
              </mc:Choice>
              <mc:Fallback>
                <p:oleObj name="포장기 셸 개체" showAsIcon="1" r:id="rId6" imgW="92232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6187" y="5634818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38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819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6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CCBC60-0FB7-4313-B34E-DE725411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1"/>
          <a:stretch/>
        </p:blipFill>
        <p:spPr>
          <a:xfrm>
            <a:off x="139700" y="2129596"/>
            <a:ext cx="5518265" cy="4218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07B5D7-19B4-4D0E-B89B-7C2C7B59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36" y="2129596"/>
            <a:ext cx="4964196" cy="45217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44786" y="1797087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5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1B3EB2-8C53-4C85-A838-4156C0A3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9" y="2253625"/>
            <a:ext cx="5459031" cy="4002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64C08-60F2-410E-A46A-D7562209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14" y="2253625"/>
            <a:ext cx="5738785" cy="30738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377DAE-946A-419F-92CF-DBAB0C9B5CB7}"/>
              </a:ext>
            </a:extLst>
          </p:cNvPr>
          <p:cNvSpPr/>
          <p:nvPr/>
        </p:nvSpPr>
        <p:spPr>
          <a:xfrm>
            <a:off x="6270614" y="1797087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 smtClean="0">
                <a:latin typeface="Arial (본문)"/>
              </a:rPr>
              <a:t>결과물 예시</a:t>
            </a:r>
            <a:r>
              <a:rPr lang="en-US" altLang="ko-KR" sz="1400" b="1" smtClean="0">
                <a:latin typeface="Arial (본문)"/>
              </a:rPr>
              <a:t>]</a:t>
            </a:r>
            <a:endParaRPr lang="en-US" altLang="ko-KR" sz="1400" b="1" dirty="0">
              <a:latin typeface="Arial (본문)"/>
            </a:endParaRP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8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데이터 소개 및 전처리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분석 및 시각화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결론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비고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2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163E8D-89B0-4C47-8953-0EC00D24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8" y="3286234"/>
            <a:ext cx="4250168" cy="28110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A33D3E-0FDE-418F-A68E-BAF50DF3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77" y="2209481"/>
            <a:ext cx="5241161" cy="4490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85D0E5-C856-4E8D-9275-95775A497B72}"/>
              </a:ext>
            </a:extLst>
          </p:cNvPr>
          <p:cNvSpPr/>
          <p:nvPr/>
        </p:nvSpPr>
        <p:spPr>
          <a:xfrm>
            <a:off x="6544786" y="17970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결과물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5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서비스업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서비스업 사업장 변화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430DEE-0550-455E-8084-BD85EAE7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9" y="2675646"/>
            <a:ext cx="5323403" cy="3523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FF831D-23E0-4B04-BAEC-17EB607C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20" y="3215307"/>
            <a:ext cx="4846579" cy="22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4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광역시도별 지도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지역별 사업장 변화 지도 및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544220-4A1F-4412-960F-220D1A5F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0" y="2420222"/>
            <a:ext cx="5775091" cy="38220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2730D5-494C-4E07-8402-A4810C4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86" y="2283371"/>
            <a:ext cx="4639559" cy="39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2300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결과 및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5827236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및 분석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</a:p>
          <a:p>
            <a:pPr lvl="0"/>
            <a:endParaRPr lang="en-US" altLang="ko-KR" sz="1400">
              <a:solidFill>
                <a:srgbClr val="5F5E58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년도별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업종별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지역별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발표 시 결과 보고는 프로그램을 동작하면서 설명하는 것으로 할까요</a:t>
            </a:r>
            <a:r>
              <a:rPr lang="en-US" altLang="ko-KR" sz="1400">
                <a:solidFill>
                  <a:schemeClr val="accent4"/>
                </a:solidFill>
              </a:rPr>
              <a:t>?)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8551" y="-814647"/>
            <a:ext cx="3216525" cy="1862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서식 맞출것</a:t>
            </a:r>
          </a:p>
        </p:txBody>
      </p:sp>
    </p:spTree>
    <p:extLst>
      <p:ext uri="{BB962C8B-B14F-4D97-AF65-F5344CB8AC3E}">
        <p14:creationId xmlns:p14="http://schemas.microsoft.com/office/powerpoint/2010/main" val="247027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750" y="36436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미니프로젝트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ko-KR" altLang="en-US" sz="1400">
                <a:solidFill>
                  <a:schemeClr val="bg1"/>
                </a:solidFill>
              </a:rPr>
              <a:t>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5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공공데이터 포탈 </a:t>
            </a:r>
            <a:r>
              <a:rPr lang="en-US" altLang="ko-KR" sz="1400">
                <a:solidFill>
                  <a:schemeClr val="accent4"/>
                </a:solidFill>
              </a:rPr>
              <a:t>: https://www.data.go.kr/data/15083277/fileData.do </a:t>
            </a: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217660-8B7C-4973-BFE4-3959C6B6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9" y="2371942"/>
            <a:ext cx="7150032" cy="41452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BD5C1A-C427-4DC1-8DF2-173AD50E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996" y="2371941"/>
            <a:ext cx="4208706" cy="41452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00" y="1743510"/>
            <a:ext cx="3663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 기간범위</a:t>
            </a:r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데이터 크기</a:t>
            </a:r>
            <a:r>
              <a:rPr lang="en-US" altLang="ko-KR" sz="1400">
                <a:solidFill>
                  <a:schemeClr val="accent4"/>
                </a:solidFill>
              </a:rPr>
              <a:t>: 4G/2000</a:t>
            </a:r>
            <a:r>
              <a:rPr lang="ko-KR" altLang="en-US" sz="1400">
                <a:solidFill>
                  <a:schemeClr val="accent4"/>
                </a:solidFill>
              </a:rPr>
              <a:t>만건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7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데이터에 컬럼이 많아 일부만 사용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0DAE2-1813-45AC-B728-73DFAF8284A6}"/>
              </a:ext>
            </a:extLst>
          </p:cNvPr>
          <p:cNvSpPr txBox="1"/>
          <p:nvPr/>
        </p:nvSpPr>
        <p:spPr>
          <a:xfrm>
            <a:off x="179573" y="1655892"/>
            <a:ext cx="561677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Arial (본문)"/>
              </a:rPr>
              <a:t>[COLUMN]</a:t>
            </a: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자료생성년월</a:t>
            </a:r>
            <a:r>
              <a:rPr lang="ko-KR" altLang="en-US" sz="1000" dirty="0">
                <a:latin typeface="Arial (본문)"/>
              </a:rPr>
              <a:t> DATA_CRT_YM VARCHAR(6),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사업장명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WKPL_NM	VARCHAR(100)“,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사업자등록번호 BZOWR_RGST_NO VARCHAR(10),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사업장가입상태코드</a:t>
            </a:r>
            <a:r>
              <a:rPr lang="ko-KR" altLang="en-US" sz="1000" dirty="0">
                <a:latin typeface="Arial (본문)"/>
              </a:rPr>
              <a:t> 1:등록2:탈퇴 WKPL_JNNG_STCD VARCHAR(1),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＂우편번호 </a:t>
            </a:r>
            <a:r>
              <a:rPr lang="ko-KR" altLang="en-US" sz="1000" dirty="0">
                <a:latin typeface="Arial (본문)"/>
              </a:rPr>
              <a:t>ZIP	</a:t>
            </a:r>
            <a:r>
              <a:rPr lang="ko-KR" altLang="en-US" sz="1000">
                <a:latin typeface="Arial (본문)"/>
              </a:rPr>
              <a:t>VARCHAR(6)＂,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＂사업장지번상세주소 </a:t>
            </a:r>
            <a:r>
              <a:rPr lang="ko-KR" altLang="en-US" sz="1000" dirty="0">
                <a:latin typeface="Arial (본문)"/>
              </a:rPr>
              <a:t>WKPL_LTNO_DTL_ADDR	</a:t>
            </a:r>
            <a:r>
              <a:rPr lang="ko-KR" altLang="en-US" sz="1000">
                <a:latin typeface="Arial (본문)"/>
              </a:rPr>
              <a:t>VARCHAR(300)＂,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 err="1">
                <a:latin typeface="Arial (본문)"/>
              </a:rPr>
              <a:t>사업장도로명상세주소</a:t>
            </a:r>
            <a:r>
              <a:rPr lang="ko-KR" altLang="en-US" sz="1000" dirty="0">
                <a:latin typeface="Arial (본문)"/>
              </a:rPr>
              <a:t> WKPL_ROAD_NM_DTL_ADDR VARCHAR(300),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＂고객법정동주소코드 </a:t>
            </a:r>
            <a:r>
              <a:rPr lang="ko-KR" altLang="en-US" sz="1000" dirty="0">
                <a:latin typeface="Arial (본문)"/>
              </a:rPr>
              <a:t>CUST_LDONG_ADDR_CD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＂고객행정동주소코드 </a:t>
            </a:r>
            <a:r>
              <a:rPr lang="ko-KR" altLang="en-US" sz="1000" dirty="0">
                <a:latin typeface="Arial (본문)"/>
              </a:rPr>
              <a:t>CUST_PADONG_ADDR_CD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＂법정동주소광역시도코드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LDONG_ADDR_MGPL_DG_CD	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VARCHAR(2)＂,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＂법정동주소광역시시군구코드 </a:t>
            </a:r>
            <a:r>
              <a:rPr lang="ko-KR" altLang="en-US" sz="1000" dirty="0">
                <a:latin typeface="Arial (본문)"/>
              </a:rPr>
              <a:t>LDONG_ADDR_MGPL_SGGU_CD	</a:t>
            </a:r>
            <a:r>
              <a:rPr lang="ko-KR" altLang="en-US" sz="1000">
                <a:latin typeface="Arial (본문)"/>
              </a:rPr>
              <a:t>VARCHAR(5)＂,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＂법정동주소광역시시군구읍면동코드 </a:t>
            </a:r>
            <a:r>
              <a:rPr lang="ko-KR" altLang="en-US" sz="1000" dirty="0">
                <a:latin typeface="Arial (본문)"/>
              </a:rPr>
              <a:t>LDONG_ADDR_MGPL_SGGU_EMD_CD	</a:t>
            </a:r>
            <a:r>
              <a:rPr lang="ko-KR" altLang="en-US" sz="1000">
                <a:latin typeface="Arial (본문)"/>
              </a:rPr>
              <a:t>VARCHAR(8)＂,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＂사업장형태구분코드 </a:t>
            </a:r>
            <a:r>
              <a:rPr lang="ko-KR" altLang="en-US" sz="1000" dirty="0">
                <a:latin typeface="Arial (본문)"/>
              </a:rPr>
              <a:t>1:법인2:개인 WKPL_STYL_DVCD	VARCHAR(1)“,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＂사업장업종코드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WKPL_INTP_CD	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국세청업종코드참조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VARCHAR(6)＂,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사업장업종코드명 VLDT_VL_KRN_NM VARCHAR(200),적용일자 ADPT_DT VARCHAR(8),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＂재등록일자 </a:t>
            </a:r>
            <a:r>
              <a:rPr lang="ko-KR" altLang="en-US" sz="1000" dirty="0">
                <a:latin typeface="Arial (본문)"/>
              </a:rPr>
              <a:t>RRG_DT	</a:t>
            </a:r>
            <a:r>
              <a:rPr lang="ko-KR" altLang="en-US" sz="1000">
                <a:latin typeface="Arial (본문)"/>
              </a:rPr>
              <a:t>VARCHAR(8)",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latin typeface="Arial (본문)"/>
              </a:rPr>
              <a:t>탈퇴일자 </a:t>
            </a:r>
            <a:r>
              <a:rPr lang="ko-KR" altLang="en-US" sz="1000" dirty="0">
                <a:latin typeface="Arial (본문)"/>
              </a:rPr>
              <a:t>SCSN_DT VARCHAR(8),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가입자수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JNNGP_CNT INTEGER,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"당월고지금액 CRRMM_NTC_AMT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"신규취득자수 NW_ACQZR_CNT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"상실가입자수 LSS_JNNGP_CNT	INTEGER"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9AAC7F-7B02-43E6-A282-B3107DEC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99" y="2672984"/>
            <a:ext cx="5234334" cy="3942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2499" y="1743510"/>
            <a:ext cx="55574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컬럼 개수 </a:t>
            </a:r>
            <a:r>
              <a:rPr lang="en-US" altLang="ko-KR" sz="1400">
                <a:solidFill>
                  <a:schemeClr val="accent4"/>
                </a:solidFill>
              </a:rPr>
              <a:t>22</a:t>
            </a:r>
            <a:r>
              <a:rPr lang="ko-KR" altLang="en-US" sz="1400">
                <a:solidFill>
                  <a:schemeClr val="accent4"/>
                </a:solidFill>
              </a:rPr>
              <a:t>개 중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개 사용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자료생성년월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사업장가입상태코드</a:t>
            </a:r>
            <a:r>
              <a:rPr lang="en-US" altLang="ko-KR" sz="1400">
                <a:solidFill>
                  <a:schemeClr val="accent4"/>
                </a:solidFill>
              </a:rPr>
              <a:t>,                               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법정동주소광역시도코드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사업장형태구분코드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사업장업종코드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가입자수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083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 smtClean="0">
                <a:solidFill>
                  <a:srgbClr val="5F5E58"/>
                </a:solidFill>
              </a:rPr>
              <a:t>패키지 적용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 smtClean="0">
                <a:solidFill>
                  <a:srgbClr val="5F5E58"/>
                </a:solidFill>
              </a:rPr>
              <a:t>데이터 삽입을 위한 빈 리스트 생성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6FD9D5-4494-4BC3-A287-D9556DFAF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743510"/>
            <a:ext cx="6672349" cy="494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8AC735-B7E0-46AD-81ED-1B39A37B4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896" y="2156497"/>
            <a:ext cx="2541312" cy="4420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10896" y="174351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136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303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병합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- 2018, 2019, 2020, 2021</a:t>
            </a:r>
            <a:r>
              <a:rPr lang="ko-KR" altLang="en-US" sz="1400">
                <a:solidFill>
                  <a:srgbClr val="5F5E58"/>
                </a:solidFill>
              </a:rPr>
              <a:t>년도 데이터 반복적으로 분석 후 병합</a:t>
            </a: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00" y="2908894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06EB56-D95A-4760-A019-0548BE6C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6" y="3277371"/>
            <a:ext cx="1676400" cy="3219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D684A7-1C7C-4769-8E74-9B8DA339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58" y="3286896"/>
            <a:ext cx="1676400" cy="3200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2ACFF4-4C2E-4928-90E6-6E6F8121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28" y="3296421"/>
            <a:ext cx="1695450" cy="3181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B3210-AB9A-48D3-9CD7-DF8CC9B6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37" y="3291659"/>
            <a:ext cx="1695450" cy="3190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30327-5374-4156-9FCE-182A13DC8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703"/>
          <a:stretch/>
        </p:blipFill>
        <p:spPr>
          <a:xfrm>
            <a:off x="162109" y="2294310"/>
            <a:ext cx="3562350" cy="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5878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53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</a:t>
            </a:r>
            <a:r>
              <a:rPr lang="ko-KR" altLang="en-US" sz="1400" b="1" smtClean="0">
                <a:latin typeface="Arial (본문)"/>
              </a:rPr>
              <a:t>시각화 예시</a:t>
            </a:r>
            <a:r>
              <a:rPr lang="en-US" altLang="ko-KR" sz="1400" b="1" smtClean="0">
                <a:latin typeface="Arial (본문)"/>
              </a:rPr>
              <a:t>]</a:t>
            </a:r>
            <a:endParaRPr lang="en-US" altLang="ko-KR" sz="1400" b="1">
              <a:latin typeface="Arial (본문)"/>
            </a:endParaRP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A58C8-0F52-4584-8524-0872BC1A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6"/>
          <a:stretch/>
        </p:blipFill>
        <p:spPr>
          <a:xfrm>
            <a:off x="162108" y="2096247"/>
            <a:ext cx="5933891" cy="4437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7F8EFC-D92E-4E4A-A10D-788959E29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0" b="2377"/>
          <a:stretch/>
        </p:blipFill>
        <p:spPr>
          <a:xfrm>
            <a:off x="6267807" y="2096247"/>
            <a:ext cx="5685895" cy="44375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7807" y="1743510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[2018 </a:t>
            </a:r>
            <a:r>
              <a:rPr lang="ko-KR" altLang="en-US" sz="1400" b="1">
                <a:latin typeface="Arial (본문)"/>
              </a:rPr>
              <a:t>사업장 수 변화 추이 </a:t>
            </a:r>
            <a:r>
              <a:rPr lang="ko-KR" altLang="en-US" sz="1400" b="1" smtClean="0">
                <a:latin typeface="Arial (본문)"/>
              </a:rPr>
              <a:t>시각화 예시</a:t>
            </a:r>
            <a:r>
              <a:rPr lang="en-US" altLang="ko-KR" sz="1400" b="1" smtClean="0">
                <a:latin typeface="Arial (본문)"/>
              </a:rPr>
              <a:t>]</a:t>
            </a:r>
            <a:endParaRPr lang="en-US" altLang="ko-KR" sz="1400" b="1">
              <a:latin typeface="Arial (본문)"/>
            </a:endParaRP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</a:t>
            </a:r>
            <a:r>
              <a:rPr lang="ko-KR" altLang="en-US" sz="1400" smtClean="0">
                <a:solidFill>
                  <a:schemeClr val="accent4"/>
                </a:solidFill>
              </a:rPr>
              <a:t>시각화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53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</a:t>
            </a:r>
            <a:r>
              <a:rPr lang="ko-KR" altLang="en-US" sz="1400" b="1" smtClean="0">
                <a:latin typeface="Arial (본문)"/>
              </a:rPr>
              <a:t>시각화 예시</a:t>
            </a:r>
            <a:r>
              <a:rPr lang="en-US" altLang="ko-KR" sz="1400" b="1" smtClean="0">
                <a:latin typeface="Arial (본문)"/>
              </a:rPr>
              <a:t>]</a:t>
            </a:r>
            <a:endParaRPr lang="en-US" altLang="ko-KR" sz="1400" b="1">
              <a:latin typeface="Arial (본문)"/>
            </a:endParaRP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88611-6F27-46A5-9157-D5B27C90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5" y="2024688"/>
            <a:ext cx="5391150" cy="2552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36714-5FA1-4E76-8EB8-8114AEE3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17" y="2024688"/>
            <a:ext cx="5457825" cy="255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FDDE3-9A11-4E19-89E1-2E6BF502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5" y="4625533"/>
            <a:ext cx="5429250" cy="220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71069" y="6417425"/>
            <a:ext cx="520931" cy="41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F11D6-1771-4B40-B36A-3B39BC9BE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267" y="4625533"/>
            <a:ext cx="547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885</Words>
  <Application>Microsoft Office PowerPoint</Application>
  <PresentationFormat>와이드스크린</PresentationFormat>
  <Paragraphs>235</Paragraphs>
  <Slides>24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 (본문)</vt:lpstr>
      <vt:lpstr>Noto Sans CJK KR Thin</vt:lpstr>
      <vt:lpstr>나눔스퀘어라운드 Regular</vt:lpstr>
      <vt:lpstr>맑은 고딕</vt:lpstr>
      <vt:lpstr>Arial</vt:lpstr>
      <vt:lpstr>Wingdings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65</cp:revision>
  <dcterms:created xsi:type="dcterms:W3CDTF">2015-07-07T04:48:58Z</dcterms:created>
  <dcterms:modified xsi:type="dcterms:W3CDTF">2021-09-12T11:06:43Z</dcterms:modified>
</cp:coreProperties>
</file>